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5">
  <p:sldMasterIdLst>
    <p:sldMasterId id="2147483648" r:id="rId1"/>
  </p:sldMasterIdLst>
  <p:notesMasterIdLst>
    <p:notesMasterId r:id="rId27"/>
  </p:notesMasterIdLst>
  <p:sldIdLst>
    <p:sldId id="256" r:id="rId2"/>
    <p:sldId id="292" r:id="rId3"/>
    <p:sldId id="371" r:id="rId4"/>
    <p:sldId id="369" r:id="rId5"/>
    <p:sldId id="305" r:id="rId6"/>
    <p:sldId id="365" r:id="rId7"/>
    <p:sldId id="348" r:id="rId8"/>
    <p:sldId id="355" r:id="rId9"/>
    <p:sldId id="341" r:id="rId10"/>
    <p:sldId id="359" r:id="rId11"/>
    <p:sldId id="358" r:id="rId12"/>
    <p:sldId id="373" r:id="rId13"/>
    <p:sldId id="376" r:id="rId14"/>
    <p:sldId id="377" r:id="rId15"/>
    <p:sldId id="374" r:id="rId16"/>
    <p:sldId id="349" r:id="rId17"/>
    <p:sldId id="363" r:id="rId18"/>
    <p:sldId id="379" r:id="rId19"/>
    <p:sldId id="334" r:id="rId20"/>
    <p:sldId id="357" r:id="rId21"/>
    <p:sldId id="360" r:id="rId22"/>
    <p:sldId id="370" r:id="rId23"/>
    <p:sldId id="378" r:id="rId24"/>
    <p:sldId id="339" r:id="rId25"/>
    <p:sldId id="283" r:id="rId26"/>
  </p:sldIdLst>
  <p:sldSz cx="12192000" cy="6858000"/>
  <p:notesSz cx="6858000" cy="9144000"/>
  <p:defaultTextStyle>
    <a:defPPr>
      <a:defRPr lang="zh-CN"/>
    </a:defPPr>
    <a:lvl1pPr marL="0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7F2C909-73CB-ED4B-BCDA-CBA0D23EDF13}">
          <p14:sldIdLst>
            <p14:sldId id="256"/>
            <p14:sldId id="292"/>
            <p14:sldId id="371"/>
            <p14:sldId id="369"/>
            <p14:sldId id="305"/>
            <p14:sldId id="365"/>
            <p14:sldId id="348"/>
            <p14:sldId id="355"/>
            <p14:sldId id="341"/>
            <p14:sldId id="359"/>
            <p14:sldId id="358"/>
            <p14:sldId id="373"/>
            <p14:sldId id="376"/>
            <p14:sldId id="377"/>
            <p14:sldId id="374"/>
            <p14:sldId id="349"/>
            <p14:sldId id="363"/>
            <p14:sldId id="379"/>
            <p14:sldId id="334"/>
            <p14:sldId id="357"/>
            <p14:sldId id="360"/>
            <p14:sldId id="370"/>
            <p14:sldId id="378"/>
            <p14:sldId id="339"/>
            <p14:sldId id="2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A2A2A2"/>
    <a:srgbClr val="2F5597"/>
    <a:srgbClr val="EBE9DC"/>
    <a:srgbClr val="540000"/>
    <a:srgbClr val="AD1C21"/>
    <a:srgbClr val="7B1216"/>
    <a:srgbClr val="BAB7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16" autoAdjust="0"/>
    <p:restoredTop sz="94660" autoAdjust="0"/>
  </p:normalViewPr>
  <p:slideViewPr>
    <p:cSldViewPr snapToGrid="0">
      <p:cViewPr varScale="1">
        <p:scale>
          <a:sx n="162" d="100"/>
          <a:sy n="162" d="100"/>
        </p:scale>
        <p:origin x="904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83AA3F-A82B-43BF-B18C-5608A05C57EB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530F0D-1A5A-4EA2-B28F-0EC912CB6B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815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9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263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61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29"/>
            <a:ext cx="2628900" cy="581183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3" y="365129"/>
            <a:ext cx="7734300" cy="581183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358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548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3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329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849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9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9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982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036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321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30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500"/>
            </a:lvl2pPr>
            <a:lvl3pPr marL="914354" indent="0">
              <a:buNone/>
              <a:defRPr sz="1200"/>
            </a:lvl3pPr>
            <a:lvl4pPr marL="1371532" indent="0">
              <a:buNone/>
              <a:defRPr sz="1100"/>
            </a:lvl4pPr>
            <a:lvl5pPr marL="1828709" indent="0">
              <a:buNone/>
              <a:defRPr sz="1100"/>
            </a:lvl5pPr>
            <a:lvl6pPr marL="2285886" indent="0">
              <a:buNone/>
              <a:defRPr sz="1100"/>
            </a:lvl6pPr>
            <a:lvl7pPr marL="2743062" indent="0">
              <a:buNone/>
              <a:defRPr sz="1100"/>
            </a:lvl7pPr>
            <a:lvl8pPr marL="3200240" indent="0">
              <a:buNone/>
              <a:defRPr sz="1100"/>
            </a:lvl8pPr>
            <a:lvl9pPr marL="3657418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543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30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500"/>
            </a:lvl2pPr>
            <a:lvl3pPr marL="914354" indent="0">
              <a:buNone/>
              <a:defRPr sz="1200"/>
            </a:lvl3pPr>
            <a:lvl4pPr marL="1371532" indent="0">
              <a:buNone/>
              <a:defRPr sz="1100"/>
            </a:lvl4pPr>
            <a:lvl5pPr marL="1828709" indent="0">
              <a:buNone/>
              <a:defRPr sz="1100"/>
            </a:lvl5pPr>
            <a:lvl6pPr marL="2285886" indent="0">
              <a:buNone/>
              <a:defRPr sz="1100"/>
            </a:lvl6pPr>
            <a:lvl7pPr marL="2743062" indent="0">
              <a:buNone/>
              <a:defRPr sz="1100"/>
            </a:lvl7pPr>
            <a:lvl8pPr marL="3200240" indent="0">
              <a:buNone/>
              <a:defRPr sz="1100"/>
            </a:lvl8pPr>
            <a:lvl9pPr marL="3657418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893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B7A37-B852-49AB-B2E2-96296AB21F67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8138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47" b="94406" l="2817" r="100000">
                        <a14:foregroundMark x1="24296" y1="78322" x2="24296" y2="78322"/>
                        <a14:backgroundMark x1="13732" y1="21329" x2="13732" y2="21329"/>
                        <a14:backgroundMark x1="17958" y1="13287" x2="17958" y2="13287"/>
                        <a14:backgroundMark x1="82394" y1="14336" x2="82394" y2="14336"/>
                        <a14:backgroundMark x1="77465" y1="95455" x2="77465" y2="95455"/>
                        <a14:backgroundMark x1="22183" y1="96503" x2="22183" y2="96503"/>
                        <a14:backgroundMark x1="16901" y1="81119" x2="16901" y2="81119"/>
                        <a14:backgroundMark x1="2817" y1="72028" x2="2817" y2="72028"/>
                        <a14:backgroundMark x1="4577" y1="36364" x2="4577" y2="36364"/>
                        <a14:backgroundMark x1="33451" y1="3846" x2="33451" y2="3846"/>
                        <a14:backgroundMark x1="78521" y1="2098" x2="78521" y2="2098"/>
                        <a14:backgroundMark x1="96831" y1="19231" x2="96831" y2="19231"/>
                        <a14:backgroundMark x1="95775" y1="76224" x2="95775" y2="76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4768" y="2975920"/>
            <a:ext cx="1275686" cy="1284670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568405" y="1537955"/>
            <a:ext cx="11363464" cy="1267204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r>
              <a:rPr lang="zh-CN" altLang="en-US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Synthesis</a:t>
            </a:r>
            <a:r>
              <a:rPr lang="zh-CN" altLang="en-US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based</a:t>
            </a:r>
            <a:r>
              <a:rPr lang="zh-CN" altLang="en-US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</a:t>
            </a:r>
            <a:r>
              <a:rPr lang="zh-CN" altLang="en-US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3200" dirty="0">
              <a:ln w="0"/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5000"/>
              </a:lnSpc>
            </a:pP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Generative</a:t>
            </a:r>
            <a:r>
              <a:rPr lang="zh-CN" altLang="en-US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Adversarial</a:t>
            </a:r>
            <a:r>
              <a:rPr lang="zh-CN" altLang="en-US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Networks</a:t>
            </a:r>
          </a:p>
        </p:txBody>
      </p:sp>
      <p:sp>
        <p:nvSpPr>
          <p:cNvPr id="25" name="文本框 10"/>
          <p:cNvSpPr txBox="1">
            <a:spLocks noChangeArrowheads="1"/>
          </p:cNvSpPr>
          <p:nvPr/>
        </p:nvSpPr>
        <p:spPr bwMode="auto">
          <a:xfrm>
            <a:off x="3696383" y="4488378"/>
            <a:ext cx="4592455" cy="1147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200000"/>
              </a:lnSpc>
            </a:pPr>
            <a:r>
              <a:rPr lang="en-US" altLang="zh-CN" dirty="0" err="1">
                <a:solidFill>
                  <a:srgbClr val="003F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Xue</a:t>
            </a:r>
            <a:r>
              <a:rPr lang="zh-CN" altLang="en-US" dirty="0">
                <a:solidFill>
                  <a:srgbClr val="003F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solidFill>
                  <a:srgbClr val="003F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Huanran</a:t>
            </a:r>
            <a:r>
              <a:rPr lang="zh-CN" altLang="en-US" dirty="0">
                <a:solidFill>
                  <a:srgbClr val="003F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dirty="0">
                <a:solidFill>
                  <a:srgbClr val="003F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1701214297</a:t>
            </a:r>
          </a:p>
          <a:p>
            <a:pPr algn="ctr">
              <a:lnSpc>
                <a:spcPct val="200000"/>
              </a:lnSpc>
            </a:pPr>
            <a:r>
              <a:rPr lang="en-US" altLang="zh-CN" sz="1800">
                <a:solidFill>
                  <a:srgbClr val="003F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2018.11.19</a:t>
            </a:r>
            <a:endParaRPr lang="en-US" altLang="zh-CN" dirty="0">
              <a:solidFill>
                <a:srgbClr val="003F7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2531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/>
        </p:nvSpPr>
        <p:spPr>
          <a:xfrm>
            <a:off x="1257299" y="826504"/>
            <a:ext cx="1664871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Generator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8F179932-6316-6345-9558-413E03E82591}"/>
                  </a:ext>
                </a:extLst>
              </p:cNvPr>
              <p:cNvSpPr txBox="1"/>
              <p:nvPr/>
            </p:nvSpPr>
            <p:spPr>
              <a:xfrm>
                <a:off x="1257299" y="1570873"/>
                <a:ext cx="9310387" cy="9694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input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of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generator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network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latent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vector</a:t>
                </a:r>
                <a:r>
                  <a:rPr kumimoji="1" lang="zh-CN" altLang="en-US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that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uniformly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sampled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and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output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synthetic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record.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goal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of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generator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to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deceive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discriminator.</a:t>
                </a:r>
                <a:r>
                  <a:rPr kumimoji="1" lang="zh-CN" altLang="en-US" dirty="0">
                    <a:latin typeface="+mn-ea"/>
                  </a:rPr>
                  <a:t> </a:t>
                </a:r>
                <a:endParaRPr kumimoji="1" lang="en-US" altLang="zh-CN" dirty="0">
                  <a:latin typeface="+mn-ea"/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8F179932-6316-6345-9558-413E03E825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7299" y="1570873"/>
                <a:ext cx="9310387" cy="969496"/>
              </a:xfrm>
              <a:prstGeom prst="rect">
                <a:avLst/>
              </a:prstGeom>
              <a:blipFill>
                <a:blip r:embed="rId3"/>
                <a:stretch>
                  <a:fillRect l="-545" t="-2597" b="-90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FEEF9276-2687-2D44-99A1-2D279FD2E5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299" y="2835066"/>
            <a:ext cx="5919005" cy="343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897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/>
        </p:nvSpPr>
        <p:spPr>
          <a:xfrm>
            <a:off x="1257299" y="826504"/>
            <a:ext cx="2932205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Semantic</a:t>
            </a:r>
            <a:r>
              <a: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Classifier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2986B92-B48D-E941-BA53-AB22C943C442}"/>
                  </a:ext>
                </a:extLst>
              </p:cNvPr>
              <p:cNvSpPr txBox="1"/>
              <p:nvPr/>
            </p:nvSpPr>
            <p:spPr>
              <a:xfrm>
                <a:off x="1257299" y="1555668"/>
                <a:ext cx="9124294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classifier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network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has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same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neural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network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architecture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discriminator.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However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trained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by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ground-truth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labels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original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tables.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Therefore,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classifier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trained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to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learn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correlation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between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labels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and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other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attributes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from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table.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Given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synthetic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record,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can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teach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generator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whether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record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semantically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correct.</a:t>
                </a:r>
              </a:p>
              <a:p>
                <a:pPr algn="just"/>
                <a:endParaRPr kumimoji="1" lang="en-US" altLang="zh-CN" sz="1800" dirty="0">
                  <a:latin typeface="+mn-ea"/>
                </a:endParaRPr>
              </a:p>
              <a:p>
                <a:pPr algn="just"/>
                <a:r>
                  <a:rPr kumimoji="1" lang="en-US" altLang="zh-CN" sz="1800" dirty="0">
                    <a:latin typeface="+mn-ea"/>
                  </a:rPr>
                  <a:t>E.g.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(cholesterol=50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(</a:t>
                </a:r>
                <a:r>
                  <a:rPr kumimoji="1" lang="zh-CN" altLang="en-US" sz="1800" dirty="0">
                    <a:latin typeface="+mn-ea"/>
                  </a:rPr>
                  <a:t>胆固醇</a:t>
                </a:r>
                <a:r>
                  <a:rPr kumimoji="1" lang="en-US" altLang="zh-CN" sz="1800" dirty="0">
                    <a:latin typeface="+mn-ea"/>
                  </a:rPr>
                  <a:t>),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" altLang="zh-CN" sz="1800" dirty="0">
                    <a:latin typeface="+mn-ea"/>
                  </a:rPr>
                  <a:t>diabetes</a:t>
                </a:r>
                <a:r>
                  <a:rPr kumimoji="1" lang="en-US" altLang="zh-CN" sz="1800" dirty="0">
                    <a:latin typeface="+mn-ea"/>
                  </a:rPr>
                  <a:t>(</a:t>
                </a:r>
                <a:r>
                  <a:rPr kumimoji="1" lang="zh-CN" altLang="en-US" sz="1800" dirty="0">
                    <a:latin typeface="+mn-ea"/>
                  </a:rPr>
                  <a:t>糖尿病</a:t>
                </a:r>
                <a:r>
                  <a:rPr kumimoji="1" lang="en-US" altLang="zh-CN" sz="1800" dirty="0">
                    <a:latin typeface="+mn-ea"/>
                  </a:rPr>
                  <a:t>)=1)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not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correct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record</a:t>
                </a:r>
              </a:p>
              <a:p>
                <a:pPr algn="just"/>
                <a:r>
                  <a:rPr kumimoji="1" lang="en-US" altLang="zh-CN" sz="1800" dirty="0">
                    <a:latin typeface="+mn-ea"/>
                  </a:rPr>
                  <a:t>	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endParaRPr kumimoji="1" lang="en-US" altLang="zh-CN" sz="1800" dirty="0">
                  <a:latin typeface="+mn-ea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2986B92-B48D-E941-BA53-AB22C943C4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7299" y="1555668"/>
                <a:ext cx="9124294" cy="2308324"/>
              </a:xfrm>
              <a:prstGeom prst="rect">
                <a:avLst/>
              </a:prstGeom>
              <a:blipFill>
                <a:blip r:embed="rId3"/>
                <a:stretch>
                  <a:fillRect l="-417" t="-546" r="-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7684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/>
        </p:nvSpPr>
        <p:spPr>
          <a:xfrm>
            <a:off x="1257299" y="826504"/>
            <a:ext cx="2335888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Loss</a:t>
            </a:r>
            <a:r>
              <a: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Functions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2986B92-B48D-E941-BA53-AB22C943C442}"/>
                  </a:ext>
                </a:extLst>
              </p:cNvPr>
              <p:cNvSpPr txBox="1"/>
              <p:nvPr/>
            </p:nvSpPr>
            <p:spPr>
              <a:xfrm>
                <a:off x="1257299" y="1555668"/>
                <a:ext cx="9124294" cy="531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800" dirty="0">
                    <a:latin typeface="+mn-ea"/>
                  </a:rPr>
                  <a:t>There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are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three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loss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functions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training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process.</a:t>
                </a:r>
              </a:p>
              <a:p>
                <a:endParaRPr kumimoji="1" lang="en-US" altLang="zh-CN" sz="1800" dirty="0">
                  <a:latin typeface="+mn-ea"/>
                </a:endParaRPr>
              </a:p>
              <a:p>
                <a:r>
                  <a:rPr kumimoji="1" lang="zh-CN" altLang="en-US" sz="1800" dirty="0">
                    <a:latin typeface="+mn-ea"/>
                  </a:rPr>
                  <a:t>● </a:t>
                </a:r>
                <a:r>
                  <a:rPr kumimoji="1" lang="en-US" altLang="zh-CN" sz="1800" i="1" dirty="0">
                    <a:latin typeface="+mn-ea"/>
                  </a:rPr>
                  <a:t>Original</a:t>
                </a:r>
                <a:r>
                  <a:rPr kumimoji="1" lang="zh-CN" altLang="en-US" sz="1800" i="1" dirty="0">
                    <a:latin typeface="+mn-ea"/>
                  </a:rPr>
                  <a:t> </a:t>
                </a:r>
                <a:r>
                  <a:rPr kumimoji="1" lang="en-US" altLang="zh-CN" sz="1800" i="1" dirty="0">
                    <a:latin typeface="+mn-ea"/>
                  </a:rPr>
                  <a:t>Loss</a:t>
                </a:r>
                <a:r>
                  <a:rPr kumimoji="1" lang="zh-CN" altLang="en-US" sz="1800" i="1" dirty="0">
                    <a:latin typeface="+mn-ea"/>
                  </a:rPr>
                  <a:t>    </a:t>
                </a:r>
                <a:r>
                  <a:rPr kumimoji="1" lang="en-US" altLang="zh-CN" sz="1800" dirty="0">
                    <a:latin typeface="+mn-ea"/>
                  </a:rPr>
                  <a:t>Adopted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from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DCGAN</a:t>
                </a:r>
              </a:p>
              <a:p>
                <a:endParaRPr kumimoji="1" lang="en-US" altLang="zh-CN" sz="1800" dirty="0">
                  <a:latin typeface="+mn-ea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𝑜𝑟𝑖𝑔</m:t>
                          </m:r>
                        </m:sub>
                        <m:sup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p>
                      </m:sSubSup>
                      <m:r>
                        <a:rPr kumimoji="1" lang="en-US" altLang="zh-CN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𝑜𝑟𝑖𝑔</m:t>
                          </m:r>
                        </m:sub>
                        <m:sup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sup>
                      </m:sSubSup>
                      <m:r>
                        <a:rPr kumimoji="1" lang="en-US" altLang="zh-CN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sz="1800" i="1"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  <m:t>𝑙𝑜𝑔𝐷</m:t>
                              </m:r>
                              <m:d>
                                <m:dPr>
                                  <m:ctrlPr>
                                    <a:rPr kumimoji="1"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CN" sz="18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  <m:t>𝑑𝑎𝑡𝑎</m:t>
                              </m:r>
                            </m:sub>
                          </m:sSub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r>
                        <a:rPr kumimoji="1" lang="en-US" altLang="zh-CN" sz="18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zh-CN" sz="1800" i="1"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kumimoji="1"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kumimoji="1" lang="en-US" altLang="zh-CN" sz="180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kumimoji="1" lang="en-US" altLang="zh-CN" sz="1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zh-CN" sz="1800" i="1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r>
                                        <a:rPr kumimoji="1" lang="en-US" altLang="zh-CN" sz="18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  <m:d>
                                        <m:dPr>
                                          <m:ctrlPr>
                                            <a:rPr kumimoji="1"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kumimoji="1"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  <m:t>𝐺</m:t>
                                          </m:r>
                                          <m:d>
                                            <m:dPr>
                                              <m:ctrlPr>
                                                <a:rPr kumimoji="1"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kumimoji="1"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𝑧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b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~</m:t>
                          </m:r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kumimoji="1" lang="en-US" altLang="zh-CN" sz="1800" dirty="0">
                  <a:latin typeface="+mn-ea"/>
                </a:endParaRPr>
              </a:p>
              <a:p>
                <a:endParaRPr kumimoji="1" lang="en-US" altLang="zh-CN" sz="1800" dirty="0">
                  <a:latin typeface="+mn-ea"/>
                </a:endParaRPr>
              </a:p>
              <a:p>
                <a:r>
                  <a:rPr kumimoji="1" lang="zh-CN" altLang="en-US" sz="1800" dirty="0">
                    <a:latin typeface="+mn-ea"/>
                  </a:rPr>
                  <a:t>● </a:t>
                </a:r>
                <a:r>
                  <a:rPr kumimoji="1" lang="en-US" altLang="zh-CN" sz="1800" i="1" dirty="0">
                    <a:latin typeface="+mn-ea"/>
                  </a:rPr>
                  <a:t>Information</a:t>
                </a:r>
                <a:r>
                  <a:rPr kumimoji="1" lang="zh-CN" altLang="en-US" sz="1800" i="1" dirty="0">
                    <a:latin typeface="+mn-ea"/>
                  </a:rPr>
                  <a:t> </a:t>
                </a:r>
                <a:r>
                  <a:rPr kumimoji="1" lang="en-US" altLang="zh-CN" sz="1800" i="1" dirty="0">
                    <a:latin typeface="+mn-ea"/>
                  </a:rPr>
                  <a:t>Loss</a:t>
                </a:r>
                <a:r>
                  <a:rPr kumimoji="1" lang="zh-CN" altLang="en-US" sz="1800" i="1" dirty="0">
                    <a:latin typeface="+mn-ea"/>
                  </a:rPr>
                  <a:t>   </a:t>
                </a:r>
                <a:r>
                  <a:rPr kumimoji="1" lang="en-US" altLang="zh-CN" sz="1800" dirty="0">
                    <a:latin typeface="+mn-ea"/>
                  </a:rPr>
                  <a:t>Defined as the discrepancy between two statistics of synthetic and real records.</a:t>
                </a:r>
              </a:p>
              <a:p>
                <a:endParaRPr kumimoji="1" lang="en-US" altLang="zh-CN" sz="1800" dirty="0">
                  <a:latin typeface="+mn-ea"/>
                </a:endParaRPr>
              </a:p>
              <a:p>
                <a:r>
                  <a:rPr kumimoji="1" lang="zh-CN" altLang="en-US" sz="1800" dirty="0">
                    <a:latin typeface="+mn-ea"/>
                  </a:rPr>
                  <a:t>● </a:t>
                </a:r>
                <a:r>
                  <a:rPr kumimoji="1" lang="en-US" altLang="zh-CN" sz="1800" i="1" dirty="0">
                    <a:latin typeface="+mn-ea"/>
                  </a:rPr>
                  <a:t>Classification</a:t>
                </a:r>
                <a:r>
                  <a:rPr kumimoji="1" lang="zh-CN" altLang="en-US" sz="1800" i="1" dirty="0">
                    <a:latin typeface="+mn-ea"/>
                  </a:rPr>
                  <a:t> </a:t>
                </a:r>
                <a:r>
                  <a:rPr kumimoji="1" lang="en-US" altLang="zh-CN" sz="1800" i="1" dirty="0">
                    <a:latin typeface="+mn-ea"/>
                  </a:rPr>
                  <a:t>Loss</a:t>
                </a:r>
                <a:r>
                  <a:rPr kumimoji="1" lang="zh-CN" altLang="en-US" sz="1800" i="1" dirty="0">
                    <a:latin typeface="+mn-ea"/>
                  </a:rPr>
                  <a:t>    </a:t>
                </a:r>
                <a:r>
                  <a:rPr kumimoji="1" lang="en-US" altLang="zh-CN" sz="1800" dirty="0">
                    <a:latin typeface="+mn-ea"/>
                  </a:rPr>
                  <a:t>Defined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discrepancy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between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predicted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label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by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classifier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and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synthesized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label.</a:t>
                </a:r>
              </a:p>
              <a:p>
                <a:endParaRPr kumimoji="1" lang="en-US" altLang="zh-CN" sz="1800" dirty="0">
                  <a:latin typeface="+mn-ea"/>
                </a:endParaRPr>
              </a:p>
              <a:p>
                <a14:m>
                  <m:oMath xmlns:m="http://schemas.openxmlformats.org/officeDocument/2006/math"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trained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with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original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DCGAN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loss,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trained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with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classification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loss.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trained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with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all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three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loss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functions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because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most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important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network.</a:t>
                </a:r>
              </a:p>
              <a:p>
                <a:endParaRPr kumimoji="1" lang="en-US" altLang="zh-CN" sz="1800" dirty="0">
                  <a:latin typeface="+mn-ea"/>
                </a:endParaRPr>
              </a:p>
              <a:p>
                <a:endParaRPr kumimoji="1" lang="en-US" altLang="zh-CN" sz="1800" dirty="0">
                  <a:latin typeface="+mn-ea"/>
                </a:endParaRPr>
              </a:p>
              <a:p>
                <a:endParaRPr kumimoji="1" lang="en-US" altLang="zh-CN" sz="1800" dirty="0">
                  <a:latin typeface="+mn-ea"/>
                </a:endParaRPr>
              </a:p>
              <a:p>
                <a:r>
                  <a:rPr kumimoji="1" lang="en-US" altLang="zh-CN" sz="1800" dirty="0">
                    <a:latin typeface="+mn-ea"/>
                  </a:rPr>
                  <a:t>	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endParaRPr kumimoji="1" lang="en-US" altLang="zh-CN" sz="1800" dirty="0">
                  <a:latin typeface="+mn-ea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2986B92-B48D-E941-BA53-AB22C943C4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7299" y="1555668"/>
                <a:ext cx="9124294" cy="5316264"/>
              </a:xfrm>
              <a:prstGeom prst="rect">
                <a:avLst/>
              </a:prstGeom>
              <a:blipFill>
                <a:blip r:embed="rId3"/>
                <a:stretch>
                  <a:fillRect l="-417" t="-238" r="-11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73072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/>
        </p:nvSpPr>
        <p:spPr>
          <a:xfrm>
            <a:off x="1257299" y="826504"/>
            <a:ext cx="2654308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Information</a:t>
            </a:r>
            <a:r>
              <a: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Loss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2986B92-B48D-E941-BA53-AB22C943C442}"/>
                  </a:ext>
                </a:extLst>
              </p:cNvPr>
              <p:cNvSpPr txBox="1"/>
              <p:nvPr/>
            </p:nvSpPr>
            <p:spPr>
              <a:xfrm>
                <a:off x="1153460" y="1671803"/>
                <a:ext cx="9124294" cy="46943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800" dirty="0">
                    <a:latin typeface="+mn-ea"/>
                  </a:rPr>
                  <a:t>Extract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features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immediately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before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sigmoid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activation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of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discriminator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and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use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1800" b="1" i="0" smtClean="0">
                        <a:latin typeface="Cambria Math" panose="02040503050406030204" pitchFamily="18" charset="0"/>
                      </a:rPr>
                      <m:t>𝐟</m:t>
                    </m:r>
                  </m:oMath>
                </a14:m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to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denote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these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feature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vectors.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simplest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form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of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information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loss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follows: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𝑚𝑒𝑎𝑛</m:t>
                          </m:r>
                        </m:sub>
                      </m:sSub>
                      <m:r>
                        <a:rPr kumimoji="1" lang="en-US" altLang="zh-CN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sSub>
                                <m:sSubPr>
                                  <m:ctrlP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kumimoji="1"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kumimoji="1" lang="en-US" altLang="zh-CN" sz="1800" b="1" i="0" smtClean="0">
                                              <a:latin typeface="Cambria Math" panose="02040503050406030204" pitchFamily="18" charset="0"/>
                                            </a:rPr>
                                            <m:t>𝐟</m:t>
                                          </m:r>
                                        </m:e>
                                        <m:sub>
                                          <m:r>
                                            <a:rPr kumimoji="1"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~</m:t>
                                  </m:r>
                                  <m:sSub>
                                    <m:sSubPr>
                                      <m:ctrlP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𝑑𝑎𝑡𝑎</m:t>
                                      </m:r>
                                    </m:sub>
                                  </m:sSub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b>
                              </m:sSub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sSub>
                                <m:sSubPr>
                                  <m:ctrlP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kumimoji="1"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kumimoji="1" lang="en-US" altLang="zh-CN" sz="1800" b="1" i="0" smtClean="0">
                                              <a:latin typeface="Cambria Math" panose="02040503050406030204" pitchFamily="18" charset="0"/>
                                            </a:rPr>
                                            <m:t>𝐟</m:t>
                                          </m:r>
                                        </m:e>
                                        <m:sub>
                                          <m:r>
                                            <a:rPr kumimoji="1"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𝐺</m:t>
                                          </m:r>
                                          <m:d>
                                            <m:dPr>
                                              <m:ctrlPr>
                                                <a:rPr kumimoji="1" lang="en-US" altLang="zh-CN" sz="18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kumimoji="1" lang="en-US" altLang="zh-CN" sz="18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𝑧</m:t>
                                              </m:r>
                                            </m:e>
                                          </m:d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~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en-US" altLang="zh-CN" sz="1800" dirty="0">
                  <a:latin typeface="+mn-ea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</a:rPr>
                          <m:t>𝑚𝑒𝑎𝑛</m:t>
                        </m:r>
                      </m:sub>
                    </m:sSub>
                  </m:oMath>
                </a14:m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to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compare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first-order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statistics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of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features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of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real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and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synthetic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records.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second-order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statistics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also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used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follows: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𝑠𝑑</m:t>
                          </m:r>
                        </m:sub>
                      </m:sSub>
                      <m:r>
                        <a:rPr kumimoji="1" lang="en-US" altLang="zh-CN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𝑆𝐷</m:t>
                              </m:r>
                              <m:sSub>
                                <m:sSubPr>
                                  <m:ctrlP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kumimoji="1"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kumimoji="1" lang="en-US" altLang="zh-CN" sz="1800" b="1">
                                              <a:latin typeface="Cambria Math" panose="02040503050406030204" pitchFamily="18" charset="0"/>
                                            </a:rPr>
                                            <m:t>𝐟</m:t>
                                          </m:r>
                                        </m:e>
                                        <m:sub>
                                          <m:r>
                                            <a:rPr kumimoji="1"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~</m:t>
                                  </m:r>
                                  <m:sSub>
                                    <m:sSubPr>
                                      <m:ctrlP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𝑑𝑎𝑡𝑎</m:t>
                                      </m:r>
                                    </m:sub>
                                  </m:sSub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b>
                              </m:sSub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𝑆𝐷</m:t>
                              </m:r>
                              <m:sSub>
                                <m:sSubPr>
                                  <m:ctrlP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kumimoji="1"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kumimoji="1" lang="en-US" altLang="zh-CN" sz="1800" b="1">
                                              <a:latin typeface="Cambria Math" panose="02040503050406030204" pitchFamily="18" charset="0"/>
                                            </a:rPr>
                                            <m:t>𝐟</m:t>
                                          </m:r>
                                        </m:e>
                                        <m:sub>
                                          <m:r>
                                            <a:rPr kumimoji="1"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  <m:t>𝐺</m:t>
                                          </m:r>
                                          <m:d>
                                            <m:dPr>
                                              <m:ctrlPr>
                                                <a:rPr kumimoji="1"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kumimoji="1"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𝑧</m:t>
                                              </m:r>
                                            </m:e>
                                          </m:d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~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en-US" altLang="zh-CN" sz="1800" dirty="0">
                  <a:latin typeface="+mn-ea"/>
                </a:endParaRPr>
              </a:p>
              <a:p>
                <a:r>
                  <a:rPr kumimoji="1" lang="en-US" altLang="zh-CN" sz="1800" dirty="0">
                    <a:latin typeface="+mn-ea"/>
                  </a:rPr>
                  <a:t>Where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𝑆𝐷</m:t>
                    </m:r>
                  </m:oMath>
                </a14:m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means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standard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deviation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of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features.</a:t>
                </a:r>
              </a:p>
              <a:p>
                <a:endParaRPr kumimoji="1" lang="en-US" altLang="zh-CN" sz="1800" dirty="0">
                  <a:latin typeface="+mn-ea"/>
                </a:endParaRPr>
              </a:p>
              <a:p>
                <a:r>
                  <a:rPr kumimoji="1" lang="en-US" altLang="zh-CN" sz="1800" dirty="0">
                    <a:latin typeface="+mn-ea"/>
                  </a:rPr>
                  <a:t>Define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information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loss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to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train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generator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follows: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𝑖𝑛𝑓𝑜</m:t>
                          </m:r>
                        </m:sub>
                        <m:sup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sup>
                      </m:sSubSup>
                      <m:r>
                        <a:rPr kumimoji="1" lang="en-US" altLang="zh-CN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zh-CN" sz="18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sSub>
                                <m:sSubPr>
                                  <m:ctrlP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𝑚𝑒𝑎𝑛</m:t>
                                  </m:r>
                                </m:sub>
                              </m:sSub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𝑚𝑒𝑎𝑛</m:t>
                                  </m:r>
                                </m:sub>
                              </m:sSub>
                              <m:r>
                                <a:rPr kumimoji="1" lang="zh-CN" altLang="en-US" sz="1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func>
                      <m:r>
                        <a:rPr kumimoji="1" lang="en-US" altLang="zh-CN" sz="1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kumimoji="1" lang="en-US" altLang="zh-CN" sz="1800" b="0" i="0" smtClean="0"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kumimoji="1" lang="en-US" altLang="zh-CN" sz="1800" b="0" i="1" smtClean="0">
                          <a:latin typeface="Cambria Math" panose="02040503050406030204" pitchFamily="18" charset="0"/>
                        </a:rPr>
                        <m:t>⁡(0,</m:t>
                      </m:r>
                      <m:sSub>
                        <m:sSub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𝑠𝑑</m:t>
                          </m:r>
                        </m:sub>
                      </m:sSub>
                      <m:r>
                        <a:rPr kumimoji="1" lang="en-US" altLang="zh-CN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𝑠𝑑</m:t>
                          </m:r>
                        </m:sub>
                      </m:sSub>
                      <m:r>
                        <a:rPr kumimoji="1" lang="en-US" altLang="zh-CN" sz="1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en-US" altLang="zh-CN" sz="1800" dirty="0">
                  <a:latin typeface="+mn-ea"/>
                </a:endParaRPr>
              </a:p>
              <a:p>
                <a:endParaRPr kumimoji="1" lang="en-US" altLang="zh-CN" sz="1800" dirty="0">
                  <a:latin typeface="+mn-ea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1800" i="1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kumimoji="1" lang="en-US" altLang="zh-CN" sz="1800" i="1">
                            <a:latin typeface="Cambria Math" panose="02040503050406030204" pitchFamily="18" charset="0"/>
                          </a:rPr>
                          <m:t>𝑚𝑒𝑎𝑛</m:t>
                        </m:r>
                      </m:sub>
                    </m:sSub>
                  </m:oMath>
                </a14:m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and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1800" i="1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kumimoji="1" lang="en-US" altLang="zh-CN" sz="1800" i="1">
                            <a:latin typeface="Cambria Math" panose="02040503050406030204" pitchFamily="18" charset="0"/>
                          </a:rPr>
                          <m:t>𝑠𝑑</m:t>
                        </m:r>
                      </m:sub>
                    </m:sSub>
                  </m:oMath>
                </a14:m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are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two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hyperparameters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to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control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level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of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privacy.</a:t>
                </a:r>
              </a:p>
              <a:p>
                <a:endParaRPr kumimoji="1" lang="en-US" altLang="zh-CN" sz="1800" dirty="0">
                  <a:latin typeface="+mn-ea"/>
                </a:endParaRPr>
              </a:p>
              <a:p>
                <a:r>
                  <a:rPr kumimoji="1" lang="en-US" altLang="zh-CN" sz="1800" dirty="0">
                    <a:latin typeface="+mn-ea"/>
                  </a:rPr>
                  <a:t>	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endParaRPr kumimoji="1" lang="en-US" altLang="zh-CN" sz="1800" dirty="0">
                  <a:latin typeface="+mn-ea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2986B92-B48D-E941-BA53-AB22C943C4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3460" y="1671803"/>
                <a:ext cx="9124294" cy="4694362"/>
              </a:xfrm>
              <a:prstGeom prst="rect">
                <a:avLst/>
              </a:prstGeom>
              <a:blipFill>
                <a:blip r:embed="rId3"/>
                <a:stretch>
                  <a:fillRect l="-556" t="-8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2356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/>
        </p:nvSpPr>
        <p:spPr>
          <a:xfrm>
            <a:off x="1153460" y="848374"/>
            <a:ext cx="2834422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Classification</a:t>
            </a:r>
            <a:r>
              <a: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Loss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2986B92-B48D-E941-BA53-AB22C943C442}"/>
                  </a:ext>
                </a:extLst>
              </p:cNvPr>
              <p:cNvSpPr txBox="1"/>
              <p:nvPr/>
            </p:nvSpPr>
            <p:spPr>
              <a:xfrm>
                <a:off x="1153460" y="1671803"/>
                <a:ext cx="9124294" cy="3013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800" dirty="0">
                    <a:latin typeface="+mn-ea"/>
                  </a:rPr>
                  <a:t>The values occasionally do not match with labels in synthetic records. To avoid this section, the </a:t>
                </a:r>
                <a:r>
                  <a:rPr kumimoji="1" lang="en-US" altLang="zh-CN" sz="1800" i="1" dirty="0">
                    <a:latin typeface="+mn-ea"/>
                  </a:rPr>
                  <a:t>classification loss</a:t>
                </a:r>
                <a:r>
                  <a:rPr kumimoji="1" lang="en-US" altLang="zh-CN" sz="1800" dirty="0">
                    <a:latin typeface="+mn-ea"/>
                  </a:rPr>
                  <a:t> is defined as follows:</a:t>
                </a:r>
              </a:p>
              <a:p>
                <a:endParaRPr kumimoji="1" lang="en-US" altLang="zh-CN" sz="1800" dirty="0">
                  <a:latin typeface="+mn-ea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𝑐𝑙𝑎𝑠𝑠</m:t>
                          </m:r>
                        </m:sub>
                        <m:sup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sup>
                      </m:sSubSup>
                      <m:r>
                        <a:rPr kumimoji="1" lang="en-US" altLang="zh-CN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sz="1800" b="0" i="1" smtClean="0"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d>
                                <m:dPr>
                                  <m:ctrlP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𝑟𝑒𝑚𝑜𝑣𝑒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))|</m:t>
                              </m:r>
                            </m:e>
                          </m:d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𝑑𝑎𝑡𝑎</m:t>
                              </m:r>
                            </m:sub>
                          </m:s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kumimoji="1" lang="en-US" altLang="zh-CN" sz="1800" dirty="0">
                  <a:latin typeface="+mn-ea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𝑐𝑙𝑎𝑠𝑠</m:t>
                          </m:r>
                        </m:sub>
                        <m:sup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sup>
                      </m:sSubSup>
                      <m:r>
                        <a:rPr kumimoji="1" lang="en-US" altLang="zh-CN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sz="1800" i="1"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d>
                                <m:dPr>
                                  <m:ctrlPr>
                                    <a:rPr kumimoji="1"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  <m:d>
                                    <m:dPr>
                                      <m:ctrlP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  <m:t>𝑟𝑒𝑚𝑜𝑣𝑒</m:t>
                              </m:r>
                              <m:r>
                                <a:rPr kumimoji="1" lang="en-US" altLang="zh-CN" sz="1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kumimoji="1" lang="en-US" altLang="zh-CN" sz="1800" b="0" i="1" smtClean="0">
                                  <a:latin typeface="Cambria Math" panose="02040503050406030204" pitchFamily="18" charset="0"/>
                                </a:rPr>
                                <m:t>)))|</m:t>
                              </m:r>
                            </m:e>
                          </m:d>
                        </m:e>
                        <m:sub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kumimoji="1" lang="en-US" altLang="zh-CN" sz="1800" i="1">
                              <a:latin typeface="Cambria Math" panose="02040503050406030204" pitchFamily="18" charset="0"/>
                            </a:rPr>
                            <m:t>~</m:t>
                          </m:r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kumimoji="1" lang="en-US" altLang="zh-CN" sz="1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kumimoji="1" lang="en-US" altLang="zh-CN" sz="1800" dirty="0">
                  <a:latin typeface="+mn-ea"/>
                </a:endParaRPr>
              </a:p>
              <a:p>
                <a:endParaRPr kumimoji="1" lang="en-US" altLang="zh-CN" sz="1800" dirty="0">
                  <a:latin typeface="+mn-ea"/>
                </a:endParaRPr>
              </a:p>
              <a:p>
                <a:pPr algn="just"/>
                <a:r>
                  <a:rPr kumimoji="1" lang="en-US" altLang="zh-CN" sz="1800" dirty="0">
                    <a:latin typeface="+mn-ea"/>
                  </a:rPr>
                  <a:t>Where </a:t>
                </a:r>
                <a14:m>
                  <m:oMath xmlns:m="http://schemas.openxmlformats.org/officeDocument/2006/math"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(∙)</m:t>
                    </m:r>
                  </m:oMath>
                </a14:m>
                <a:r>
                  <a:rPr kumimoji="1" lang="en-US" altLang="zh-CN" sz="1800" dirty="0">
                    <a:latin typeface="+mn-ea"/>
                  </a:rPr>
                  <a:t> is a function that returns the label attribute value of an input record, </a:t>
                </a:r>
                <a14:m>
                  <m:oMath xmlns:m="http://schemas.openxmlformats.org/officeDocument/2006/math"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𝑟𝑒𝑚𝑜𝑣𝑒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(∙)</m:t>
                    </m:r>
                  </m:oMath>
                </a14:m>
                <a:r>
                  <a:rPr kumimoji="1" lang="en-US" altLang="zh-CN" sz="1800" dirty="0">
                    <a:latin typeface="+mn-ea"/>
                  </a:rPr>
                  <a:t> is to remove the label attribute of an input record, and </a:t>
                </a:r>
                <a14:m>
                  <m:oMath xmlns:m="http://schemas.openxmlformats.org/officeDocument/2006/math"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(∙)</m:t>
                    </m:r>
                  </m:oMath>
                </a14:m>
                <a:r>
                  <a:rPr kumimoji="1" lang="en-US" altLang="zh-CN" sz="1800" dirty="0">
                    <a:latin typeface="+mn-ea"/>
                  </a:rPr>
                  <a:t> is a label predicted by the classifier neural network.</a:t>
                </a:r>
              </a:p>
              <a:p>
                <a:r>
                  <a:rPr kumimoji="1" lang="en-US" altLang="zh-CN" sz="1800" dirty="0">
                    <a:latin typeface="+mn-ea"/>
                  </a:rPr>
                  <a:t>	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endParaRPr kumimoji="1" lang="en-US" altLang="zh-CN" sz="1800" dirty="0">
                  <a:latin typeface="+mn-ea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2986B92-B48D-E941-BA53-AB22C943C4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3460" y="1671803"/>
                <a:ext cx="9124294" cy="3013325"/>
              </a:xfrm>
              <a:prstGeom prst="rect">
                <a:avLst/>
              </a:prstGeom>
              <a:blipFill>
                <a:blip r:embed="rId3"/>
                <a:stretch>
                  <a:fillRect l="-556" t="-1266" r="-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6975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/>
        </p:nvSpPr>
        <p:spPr>
          <a:xfrm>
            <a:off x="593251" y="632446"/>
            <a:ext cx="3074873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Training</a:t>
            </a:r>
            <a:r>
              <a: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Algorithms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2986B92-B48D-E941-BA53-AB22C943C442}"/>
                  </a:ext>
                </a:extLst>
              </p:cNvPr>
              <p:cNvSpPr txBox="1"/>
              <p:nvPr/>
            </p:nvSpPr>
            <p:spPr>
              <a:xfrm>
                <a:off x="593251" y="1237235"/>
                <a:ext cx="912429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800" dirty="0">
                    <a:latin typeface="+mn-ea"/>
                  </a:rPr>
                  <a:t>After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early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stopping,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final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winner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group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kumimoji="1" lang="en-US" altLang="zh-CN" sz="1800" b="0" i="1" dirty="0">
                  <a:latin typeface="Cambria Math" panose="02040503050406030204" pitchFamily="18" charset="0"/>
                </a:endParaRPr>
              </a:p>
              <a:p>
                <a:endParaRPr kumimoji="1" lang="en-US" altLang="zh-CN" sz="1800" dirty="0">
                  <a:latin typeface="+mn-ea"/>
                </a:endParaRPr>
              </a:p>
              <a:p>
                <a:r>
                  <a:rPr kumimoji="1" lang="en-US" altLang="zh-CN" sz="1800" dirty="0">
                    <a:latin typeface="+mn-ea"/>
                  </a:rPr>
                  <a:t>	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endParaRPr kumimoji="1" lang="en-US" altLang="zh-CN" sz="1800" dirty="0">
                  <a:latin typeface="+mn-ea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2986B92-B48D-E941-BA53-AB22C943C4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251" y="1237235"/>
                <a:ext cx="9124294" cy="923330"/>
              </a:xfrm>
              <a:prstGeom prst="rect">
                <a:avLst/>
              </a:prstGeom>
              <a:blipFill>
                <a:blip r:embed="rId3"/>
                <a:stretch>
                  <a:fillRect l="-556" t="-13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>
            <a:extLst>
              <a:ext uri="{FF2B5EF4-FFF2-40B4-BE49-F238E27FC236}">
                <a16:creationId xmlns:a16="http://schemas.microsoft.com/office/drawing/2014/main" id="{1FA269FA-51F1-EB4C-96F1-100F2824DE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r="3492" b="705"/>
          <a:stretch/>
        </p:blipFill>
        <p:spPr>
          <a:xfrm>
            <a:off x="225547" y="2160565"/>
            <a:ext cx="5684328" cy="352260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925523E-211E-424F-B6FE-2C3A98E1F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875" y="2160565"/>
            <a:ext cx="6290366" cy="352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656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文本框 47"/>
          <p:cNvSpPr txBox="1"/>
          <p:nvPr/>
        </p:nvSpPr>
        <p:spPr>
          <a:xfrm>
            <a:off x="739041" y="2695438"/>
            <a:ext cx="9996355" cy="65165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Experimental</a:t>
            </a:r>
            <a:r>
              <a:rPr lang="zh-CN" altLang="en-US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endParaRPr lang="en-US" altLang="zh-CN" sz="2800" dirty="0">
              <a:ln w="0"/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2839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652103" y="688872"/>
            <a:ext cx="1306760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Dataset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20FB53-19AC-C443-B9D4-64A3987AE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03" y="2080171"/>
            <a:ext cx="7175105" cy="254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160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655400" y="632446"/>
            <a:ext cx="2799156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Baseline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Methods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CB0519D-FC1B-2C4D-92F6-9ED2593DAF3F}"/>
              </a:ext>
            </a:extLst>
          </p:cNvPr>
          <p:cNvSpPr txBox="1"/>
          <p:nvPr/>
        </p:nvSpPr>
        <p:spPr>
          <a:xfrm>
            <a:off x="662594" y="1977950"/>
            <a:ext cx="8423533" cy="330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dirty="0">
                <a:latin typeface="+mn-ea"/>
              </a:rPr>
              <a:t>● </a:t>
            </a:r>
            <a:r>
              <a:rPr kumimoji="1" lang="en-US" altLang="zh-CN" b="1" dirty="0">
                <a:latin typeface="+mn-ea"/>
              </a:rPr>
              <a:t>ARX</a:t>
            </a:r>
            <a:r>
              <a:rPr kumimoji="1" lang="zh-CN" altLang="en-US" i="1" dirty="0">
                <a:latin typeface="+mn-ea"/>
              </a:rPr>
              <a:t>    </a:t>
            </a:r>
            <a:r>
              <a:rPr kumimoji="1" lang="en-US" altLang="zh-CN" dirty="0">
                <a:latin typeface="+mn-ea"/>
              </a:rPr>
              <a:t>A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powerful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anonymization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tool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that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widely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used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real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applications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research.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All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methods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in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ARX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do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not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change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sensitive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attributes.</a:t>
            </a:r>
          </a:p>
          <a:p>
            <a:pPr algn="just"/>
            <a:endParaRPr kumimoji="1" lang="en-US" altLang="zh-CN" dirty="0">
              <a:latin typeface="+mn-ea"/>
            </a:endParaRPr>
          </a:p>
          <a:p>
            <a:pPr algn="just"/>
            <a:r>
              <a:rPr kumimoji="1" lang="zh-CN" altLang="en-US" dirty="0">
                <a:latin typeface="+mn-ea"/>
              </a:rPr>
              <a:t>● </a:t>
            </a:r>
            <a:r>
              <a:rPr kumimoji="1" lang="en-US" altLang="zh-CN" b="1" dirty="0" err="1">
                <a:latin typeface="+mn-ea"/>
              </a:rPr>
              <a:t>sdcMicro</a:t>
            </a:r>
            <a:r>
              <a:rPr kumimoji="1" lang="zh-CN" altLang="en-US" i="1" dirty="0">
                <a:latin typeface="+mn-ea"/>
              </a:rPr>
              <a:t>    </a:t>
            </a:r>
            <a:r>
              <a:rPr kumimoji="1" lang="en-US" altLang="zh-CN" dirty="0">
                <a:latin typeface="+mn-ea"/>
              </a:rPr>
              <a:t>The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sensitive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attributes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are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changed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 err="1">
                <a:latin typeface="+mn-ea"/>
              </a:rPr>
              <a:t>sdcMicro</a:t>
            </a:r>
            <a:r>
              <a:rPr kumimoji="1" lang="en-US" altLang="zh-CN" dirty="0">
                <a:latin typeface="+mn-ea"/>
              </a:rPr>
              <a:t>.</a:t>
            </a:r>
          </a:p>
          <a:p>
            <a:pPr algn="just"/>
            <a:endParaRPr kumimoji="1" lang="en-US" altLang="zh-CN" dirty="0">
              <a:latin typeface="+mn-ea"/>
            </a:endParaRPr>
          </a:p>
          <a:p>
            <a:pPr algn="just"/>
            <a:r>
              <a:rPr kumimoji="1" lang="zh-CN" altLang="en-US" dirty="0">
                <a:latin typeface="+mn-ea"/>
              </a:rPr>
              <a:t>● </a:t>
            </a:r>
            <a:r>
              <a:rPr kumimoji="1" lang="en-US" altLang="zh-CN" b="1" dirty="0">
                <a:latin typeface="+mn-ea"/>
              </a:rPr>
              <a:t>condensation</a:t>
            </a:r>
            <a:r>
              <a:rPr kumimoji="1" lang="zh-CN" altLang="en-US" i="1" dirty="0">
                <a:latin typeface="+mn-ea"/>
              </a:rPr>
              <a:t>    </a:t>
            </a:r>
            <a:r>
              <a:rPr kumimoji="1" lang="en-US" altLang="zh-CN" dirty="0">
                <a:latin typeface="+mn-ea"/>
              </a:rPr>
              <a:t>A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method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for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generating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synthetic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records.</a:t>
            </a:r>
          </a:p>
          <a:p>
            <a:pPr algn="just"/>
            <a:endParaRPr kumimoji="1" lang="en-US" altLang="zh-CN" dirty="0">
              <a:latin typeface="+mn-ea"/>
            </a:endParaRPr>
          </a:p>
          <a:p>
            <a:pPr algn="just"/>
            <a:r>
              <a:rPr kumimoji="1" lang="zh-CN" altLang="en-US" dirty="0">
                <a:latin typeface="+mn-ea"/>
              </a:rPr>
              <a:t>● </a:t>
            </a:r>
            <a:r>
              <a:rPr kumimoji="1" lang="en-US" altLang="zh-CN" b="1" dirty="0">
                <a:latin typeface="+mn-ea"/>
              </a:rPr>
              <a:t>DCGAN</a:t>
            </a:r>
            <a:r>
              <a:rPr kumimoji="1" lang="zh-CN" altLang="en-US" i="1" dirty="0">
                <a:latin typeface="+mn-ea"/>
              </a:rPr>
              <a:t>    </a:t>
            </a:r>
            <a:r>
              <a:rPr kumimoji="1" lang="en-US" altLang="zh-CN" dirty="0">
                <a:latin typeface="+mn-ea"/>
              </a:rPr>
              <a:t>A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famous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GAN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Architecture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which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uses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CNN.</a:t>
            </a:r>
          </a:p>
          <a:p>
            <a:pPr algn="just"/>
            <a:endParaRPr kumimoji="1" lang="en-US" altLang="zh-CN" dirty="0">
              <a:latin typeface="+mn-ea"/>
            </a:endParaRPr>
          </a:p>
          <a:p>
            <a:endParaRPr kumimoji="1" lang="en-US" altLang="zh-CN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64948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571047" y="632446"/>
            <a:ext cx="2967856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Evaluation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Method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6ADB585-591A-7D4E-9687-50C5C48246DE}"/>
              </a:ext>
            </a:extLst>
          </p:cNvPr>
          <p:cNvSpPr txBox="1"/>
          <p:nvPr/>
        </p:nvSpPr>
        <p:spPr>
          <a:xfrm>
            <a:off x="662594" y="1977950"/>
            <a:ext cx="8423533" cy="330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dirty="0">
                <a:latin typeface="+mn-ea"/>
              </a:rPr>
              <a:t>● </a:t>
            </a:r>
            <a:r>
              <a:rPr kumimoji="1" lang="en-US" altLang="zh-CN" b="1" dirty="0">
                <a:latin typeface="+mn-ea"/>
              </a:rPr>
              <a:t>Statistical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Comparison</a:t>
            </a:r>
            <a:r>
              <a:rPr kumimoji="1" lang="zh-CN" altLang="en-US" i="1" dirty="0">
                <a:latin typeface="+mn-ea"/>
              </a:rPr>
              <a:t>    </a:t>
            </a:r>
            <a:r>
              <a:rPr kumimoji="1" lang="en-US" altLang="zh-CN" dirty="0">
                <a:latin typeface="+mn-ea"/>
              </a:rPr>
              <a:t>Compare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statistical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similarity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between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attribute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original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table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synthetic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table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(CDF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paper).</a:t>
            </a:r>
          </a:p>
          <a:p>
            <a:pPr algn="just"/>
            <a:endParaRPr kumimoji="1" lang="en-US" altLang="zh-CN" dirty="0">
              <a:latin typeface="+mn-ea"/>
            </a:endParaRPr>
          </a:p>
          <a:p>
            <a:pPr algn="just"/>
            <a:r>
              <a:rPr kumimoji="1" lang="zh-CN" altLang="en-US" dirty="0">
                <a:latin typeface="+mn-ea"/>
              </a:rPr>
              <a:t>● </a:t>
            </a:r>
            <a:r>
              <a:rPr kumimoji="1" lang="en-US" altLang="zh-CN" b="1" dirty="0">
                <a:latin typeface="+mn-ea"/>
              </a:rPr>
              <a:t>Machine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Learning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Score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Similarity</a:t>
            </a:r>
            <a:r>
              <a:rPr kumimoji="1" lang="zh-CN" altLang="en-US" i="1" dirty="0">
                <a:latin typeface="+mn-ea"/>
              </a:rPr>
              <a:t>    </a:t>
            </a:r>
            <a:r>
              <a:rPr kumimoji="1" lang="en-US" altLang="zh-CN" dirty="0">
                <a:latin typeface="+mn-ea"/>
              </a:rPr>
              <a:t>After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fixing a classification or regression algorithm and its parameter,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train with the original table or the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synthesized table. If the accuracy values of the two cases for unknown testing cases are the same, then we can say that they are compatible.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F1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score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used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for classification tests and mean relative error (MRE)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used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for regression tests.</a:t>
            </a:r>
          </a:p>
          <a:p>
            <a:endParaRPr kumimoji="1" lang="en-US" altLang="zh-CN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94907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文本框 86"/>
          <p:cNvSpPr txBox="1"/>
          <p:nvPr/>
        </p:nvSpPr>
        <p:spPr>
          <a:xfrm>
            <a:off x="836215" y="848374"/>
            <a:ext cx="1786443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Motivation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8" name="文本框 17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495D9F92-5BAF-0948-9B32-A3965910D417}"/>
              </a:ext>
            </a:extLst>
          </p:cNvPr>
          <p:cNvSpPr txBox="1"/>
          <p:nvPr/>
        </p:nvSpPr>
        <p:spPr>
          <a:xfrm>
            <a:off x="836215" y="2001100"/>
            <a:ext cx="10767205" cy="330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+mn-ea"/>
              </a:rPr>
              <a:t>In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big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era,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privacy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should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be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top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priority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process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to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protect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people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who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were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willing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to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share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information.</a:t>
            </a:r>
          </a:p>
          <a:p>
            <a:endParaRPr kumimoji="1" lang="en-US" altLang="zh-CN" dirty="0">
              <a:latin typeface="+mn-ea"/>
            </a:endParaRPr>
          </a:p>
          <a:p>
            <a:r>
              <a:rPr kumimoji="1" lang="en-US" altLang="zh-CN" dirty="0">
                <a:latin typeface="+mn-ea"/>
              </a:rPr>
              <a:t>In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fact,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very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difficult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to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simultaneously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achieve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good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privacy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usability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levels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after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anonymization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other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modifications.</a:t>
            </a:r>
          </a:p>
          <a:p>
            <a:endParaRPr kumimoji="1" lang="en-US" altLang="zh-CN" dirty="0">
              <a:latin typeface="+mn-ea"/>
            </a:endParaRPr>
          </a:p>
          <a:p>
            <a:r>
              <a:rPr kumimoji="1" lang="en-US" altLang="zh-CN" dirty="0">
                <a:latin typeface="+mn-ea"/>
              </a:rPr>
              <a:t>Generative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Adversarial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Networks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(GANs)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have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shown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significant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improvements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over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other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generative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models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image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text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datasets.</a:t>
            </a:r>
          </a:p>
          <a:p>
            <a:endParaRPr kumimoji="1" lang="en-US" altLang="zh-CN" dirty="0">
              <a:latin typeface="+mn-ea"/>
            </a:endParaRPr>
          </a:p>
          <a:p>
            <a:r>
              <a:rPr kumimoji="1" lang="en-US" altLang="zh-CN" dirty="0">
                <a:latin typeface="+mn-ea"/>
              </a:rPr>
              <a:t>In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paper,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method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named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table-GAN,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specialized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for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synthesizing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tables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than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contain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categorical,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discrete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continuous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values.</a:t>
            </a:r>
            <a:r>
              <a:rPr kumimoji="1" lang="zh-CN" altLang="en-US" dirty="0">
                <a:latin typeface="+mn-ea"/>
              </a:rPr>
              <a:t> </a:t>
            </a:r>
            <a:endParaRPr kumimoji="1" lang="en-US" altLang="zh-CN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437378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325051" y="133306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749382" y="133306"/>
            <a:ext cx="3449399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Statistical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Comparison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499240-031F-5E4E-A34C-B5B0D4470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89" y="969580"/>
            <a:ext cx="8470585" cy="53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289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61988" y="219508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878856" y="317761"/>
            <a:ext cx="3197150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Model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Compatibility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F131909-9E27-314F-A3E2-06173ABAD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56" y="1119351"/>
            <a:ext cx="8470096" cy="527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724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973271" y="688872"/>
            <a:ext cx="3150214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Generation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Example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D0D6B28-6E79-2944-B5D8-84BD902C9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660" y="1625447"/>
            <a:ext cx="6921500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774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719291" y="779422"/>
            <a:ext cx="4698714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Distance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to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the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Closest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Record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715B68-F1B5-7642-A8E1-A31250B3E5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5"/>
          <a:stretch/>
        </p:blipFill>
        <p:spPr>
          <a:xfrm>
            <a:off x="626693" y="3128262"/>
            <a:ext cx="7667216" cy="321952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C611933-BD0D-8944-8A8E-BDE6A342391F}"/>
                  </a:ext>
                </a:extLst>
              </p:cNvPr>
              <p:cNvSpPr txBox="1"/>
              <p:nvPr/>
            </p:nvSpPr>
            <p:spPr>
              <a:xfrm>
                <a:off x="719290" y="1500134"/>
                <a:ext cx="769550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average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and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standard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deviation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of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distances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of</a:t>
                </a:r>
                <a:r>
                  <a:rPr kumimoji="1" lang="zh-CN" altLang="en-US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pairs,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where</a:t>
                </a:r>
                <a:r>
                  <a:rPr kumimoji="1" lang="zh-CN" altLang="en-US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an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original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record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and</a:t>
                </a:r>
                <a:r>
                  <a:rPr kumimoji="1" lang="zh-CN" altLang="en-US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record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closest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to</a:t>
                </a:r>
                <a:r>
                  <a:rPr kumimoji="1" lang="zh-CN" altLang="en-US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in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an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" altLang="zh-CN" dirty="0">
                    <a:latin typeface="+mn-ea"/>
                  </a:rPr>
                  <a:t>anonymized/perturbed/synthesized table</a:t>
                </a:r>
                <a:r>
                  <a:rPr kumimoji="1" lang="en-US" altLang="zh-CN" dirty="0">
                    <a:latin typeface="+mn-ea"/>
                  </a:rPr>
                  <a:t>.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It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preferred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that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average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distance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large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and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standard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deviation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small.</a:t>
                </a: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C611933-BD0D-8944-8A8E-BDE6A34239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290" y="1500134"/>
                <a:ext cx="7695505" cy="1261884"/>
              </a:xfrm>
              <a:prstGeom prst="rect">
                <a:avLst/>
              </a:prstGeom>
              <a:blipFill>
                <a:blip r:embed="rId4"/>
                <a:stretch>
                  <a:fillRect l="-659" t="-2000" r="-659" b="-8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6475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463137" y="632446"/>
            <a:ext cx="1991243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</a:rPr>
              <a:t>Conclusion  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9849AA0-B98C-1E4D-9611-36E3AA2AC19D}"/>
              </a:ext>
            </a:extLst>
          </p:cNvPr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847CEFC-1BED-BA43-BA77-9D8CB73524D0}"/>
                </a:ext>
              </a:extLst>
            </p:cNvPr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7B4C8EC-BC27-024B-999E-41B73A4779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26BF2AEE-6BCE-F64B-8DC9-A5C4CB862873}"/>
              </a:ext>
            </a:extLst>
          </p:cNvPr>
          <p:cNvSpPr txBox="1"/>
          <p:nvPr/>
        </p:nvSpPr>
        <p:spPr>
          <a:xfrm>
            <a:off x="1463137" y="1674421"/>
            <a:ext cx="8167751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+mn-ea"/>
              </a:rPr>
              <a:t>This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work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shows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good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model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compatibility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anonymization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techniques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that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do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not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change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sensitive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>
                <a:latin typeface="+mn-ea"/>
              </a:rPr>
              <a:t>attributes.</a:t>
            </a:r>
            <a:endParaRPr kumimoji="1" lang="en-US" altLang="zh-CN" dirty="0">
              <a:latin typeface="+mn-ea"/>
            </a:endParaRPr>
          </a:p>
          <a:p>
            <a:endParaRPr kumimoji="1" lang="en-US" altLang="zh-CN" dirty="0">
              <a:latin typeface="+mn-ea"/>
            </a:endParaRPr>
          </a:p>
          <a:p>
            <a:r>
              <a:rPr kumimoji="1" lang="en-US" altLang="zh-CN" dirty="0">
                <a:latin typeface="+mn-ea"/>
              </a:rPr>
              <a:t>The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first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attempt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to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synthesis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general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relational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databases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using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deep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learning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techniques.</a:t>
            </a:r>
          </a:p>
          <a:p>
            <a:endParaRPr kumimoji="1" lang="en-US" altLang="zh-CN" dirty="0">
              <a:latin typeface="+mn-ea"/>
            </a:endParaRPr>
          </a:p>
          <a:p>
            <a:r>
              <a:rPr kumimoji="1" lang="en-US" altLang="zh-CN" dirty="0">
                <a:latin typeface="+mn-ea"/>
              </a:rPr>
              <a:t>Some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tricks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are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not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shown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paper.</a:t>
            </a:r>
          </a:p>
          <a:p>
            <a:endParaRPr kumimoji="1" lang="en-US" altLang="zh-CN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53780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4207976" y="2272872"/>
            <a:ext cx="3547763" cy="1446548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algn="ctr"/>
            <a:r>
              <a:rPr lang="en-US" altLang="zh-CN" sz="8800" dirty="0">
                <a:ln w="0"/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 &amp; A</a:t>
            </a:r>
            <a:endParaRPr lang="zh-CN" altLang="en-US" sz="8800" dirty="0">
              <a:ln w="0"/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Freeform 96"/>
          <p:cNvSpPr>
            <a:spLocks/>
          </p:cNvSpPr>
          <p:nvPr/>
        </p:nvSpPr>
        <p:spPr bwMode="auto">
          <a:xfrm>
            <a:off x="10716634" y="5878142"/>
            <a:ext cx="742823" cy="716604"/>
          </a:xfrm>
          <a:custGeom>
            <a:avLst/>
            <a:gdLst>
              <a:gd name="T0" fmla="*/ 184 w 216"/>
              <a:gd name="T1" fmla="*/ 0 h 208"/>
              <a:gd name="T2" fmla="*/ 152 w 216"/>
              <a:gd name="T3" fmla="*/ 32 h 208"/>
              <a:gd name="T4" fmla="*/ 154 w 216"/>
              <a:gd name="T5" fmla="*/ 41 h 208"/>
              <a:gd name="T6" fmla="*/ 60 w 216"/>
              <a:gd name="T7" fmla="*/ 80 h 208"/>
              <a:gd name="T8" fmla="*/ 32 w 216"/>
              <a:gd name="T9" fmla="*/ 64 h 208"/>
              <a:gd name="T10" fmla="*/ 0 w 216"/>
              <a:gd name="T11" fmla="*/ 96 h 208"/>
              <a:gd name="T12" fmla="*/ 32 w 216"/>
              <a:gd name="T13" fmla="*/ 128 h 208"/>
              <a:gd name="T14" fmla="*/ 56 w 216"/>
              <a:gd name="T15" fmla="*/ 118 h 208"/>
              <a:gd name="T16" fmla="*/ 116 w 216"/>
              <a:gd name="T17" fmla="*/ 161 h 208"/>
              <a:gd name="T18" fmla="*/ 112 w 216"/>
              <a:gd name="T19" fmla="*/ 176 h 208"/>
              <a:gd name="T20" fmla="*/ 144 w 216"/>
              <a:gd name="T21" fmla="*/ 208 h 208"/>
              <a:gd name="T22" fmla="*/ 176 w 216"/>
              <a:gd name="T23" fmla="*/ 176 h 208"/>
              <a:gd name="T24" fmla="*/ 144 w 216"/>
              <a:gd name="T25" fmla="*/ 144 h 208"/>
              <a:gd name="T26" fmla="*/ 121 w 216"/>
              <a:gd name="T27" fmla="*/ 154 h 208"/>
              <a:gd name="T28" fmla="*/ 61 w 216"/>
              <a:gd name="T29" fmla="*/ 111 h 208"/>
              <a:gd name="T30" fmla="*/ 64 w 216"/>
              <a:gd name="T31" fmla="*/ 96 h 208"/>
              <a:gd name="T32" fmla="*/ 63 w 216"/>
              <a:gd name="T33" fmla="*/ 87 h 208"/>
              <a:gd name="T34" fmla="*/ 157 w 216"/>
              <a:gd name="T35" fmla="*/ 48 h 208"/>
              <a:gd name="T36" fmla="*/ 184 w 216"/>
              <a:gd name="T37" fmla="*/ 64 h 208"/>
              <a:gd name="T38" fmla="*/ 216 w 216"/>
              <a:gd name="T39" fmla="*/ 32 h 208"/>
              <a:gd name="T40" fmla="*/ 184 w 216"/>
              <a:gd name="T41" fmla="*/ 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16" h="208">
                <a:moveTo>
                  <a:pt x="184" y="0"/>
                </a:moveTo>
                <a:cubicBezTo>
                  <a:pt x="167" y="0"/>
                  <a:pt x="152" y="14"/>
                  <a:pt x="152" y="32"/>
                </a:cubicBezTo>
                <a:cubicBezTo>
                  <a:pt x="152" y="35"/>
                  <a:pt x="153" y="38"/>
                  <a:pt x="154" y="41"/>
                </a:cubicBezTo>
                <a:cubicBezTo>
                  <a:pt x="60" y="80"/>
                  <a:pt x="60" y="80"/>
                  <a:pt x="60" y="80"/>
                </a:cubicBezTo>
                <a:cubicBezTo>
                  <a:pt x="55" y="70"/>
                  <a:pt x="44" y="64"/>
                  <a:pt x="32" y="64"/>
                </a:cubicBezTo>
                <a:cubicBezTo>
                  <a:pt x="15" y="64"/>
                  <a:pt x="0" y="78"/>
                  <a:pt x="0" y="96"/>
                </a:cubicBezTo>
                <a:cubicBezTo>
                  <a:pt x="0" y="113"/>
                  <a:pt x="15" y="128"/>
                  <a:pt x="32" y="128"/>
                </a:cubicBezTo>
                <a:cubicBezTo>
                  <a:pt x="42" y="128"/>
                  <a:pt x="50" y="124"/>
                  <a:pt x="56" y="118"/>
                </a:cubicBezTo>
                <a:cubicBezTo>
                  <a:pt x="116" y="161"/>
                  <a:pt x="116" y="161"/>
                  <a:pt x="116" y="161"/>
                </a:cubicBezTo>
                <a:cubicBezTo>
                  <a:pt x="114" y="165"/>
                  <a:pt x="112" y="170"/>
                  <a:pt x="112" y="176"/>
                </a:cubicBezTo>
                <a:cubicBezTo>
                  <a:pt x="112" y="193"/>
                  <a:pt x="127" y="208"/>
                  <a:pt x="144" y="208"/>
                </a:cubicBezTo>
                <a:cubicBezTo>
                  <a:pt x="162" y="208"/>
                  <a:pt x="176" y="193"/>
                  <a:pt x="176" y="176"/>
                </a:cubicBezTo>
                <a:cubicBezTo>
                  <a:pt x="176" y="158"/>
                  <a:pt x="162" y="144"/>
                  <a:pt x="144" y="144"/>
                </a:cubicBezTo>
                <a:cubicBezTo>
                  <a:pt x="135" y="144"/>
                  <a:pt x="127" y="148"/>
                  <a:pt x="121" y="154"/>
                </a:cubicBezTo>
                <a:cubicBezTo>
                  <a:pt x="61" y="111"/>
                  <a:pt x="61" y="111"/>
                  <a:pt x="61" y="111"/>
                </a:cubicBezTo>
                <a:cubicBezTo>
                  <a:pt x="63" y="107"/>
                  <a:pt x="64" y="101"/>
                  <a:pt x="64" y="96"/>
                </a:cubicBezTo>
                <a:cubicBezTo>
                  <a:pt x="64" y="93"/>
                  <a:pt x="64" y="90"/>
                  <a:pt x="63" y="87"/>
                </a:cubicBezTo>
                <a:cubicBezTo>
                  <a:pt x="157" y="48"/>
                  <a:pt x="157" y="48"/>
                  <a:pt x="157" y="48"/>
                </a:cubicBezTo>
                <a:cubicBezTo>
                  <a:pt x="162" y="57"/>
                  <a:pt x="173" y="64"/>
                  <a:pt x="184" y="64"/>
                </a:cubicBezTo>
                <a:cubicBezTo>
                  <a:pt x="202" y="64"/>
                  <a:pt x="216" y="49"/>
                  <a:pt x="216" y="32"/>
                </a:cubicBezTo>
                <a:cubicBezTo>
                  <a:pt x="216" y="14"/>
                  <a:pt x="202" y="0"/>
                  <a:pt x="1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AD1C2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5" name="文本框 14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5094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文本框 86"/>
          <p:cNvSpPr txBox="1"/>
          <p:nvPr/>
        </p:nvSpPr>
        <p:spPr>
          <a:xfrm>
            <a:off x="836215" y="848374"/>
            <a:ext cx="1640185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Notations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8" name="文本框 17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495D9F92-5BAF-0948-9B32-A3965910D417}"/>
              </a:ext>
            </a:extLst>
          </p:cNvPr>
          <p:cNvSpPr txBox="1"/>
          <p:nvPr/>
        </p:nvSpPr>
        <p:spPr>
          <a:xfrm>
            <a:off x="836214" y="2001099"/>
            <a:ext cx="10522841" cy="330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+mn-ea"/>
              </a:rPr>
              <a:t>● </a:t>
            </a:r>
            <a:r>
              <a:rPr kumimoji="1" lang="en-US" altLang="zh-CN" b="1" dirty="0">
                <a:latin typeface="+mn-ea"/>
              </a:rPr>
              <a:t>table</a:t>
            </a:r>
            <a:r>
              <a:rPr kumimoji="1" lang="zh-CN" altLang="en-US" i="1" dirty="0">
                <a:latin typeface="+mn-ea"/>
              </a:rPr>
              <a:t>    </a:t>
            </a:r>
            <a:r>
              <a:rPr kumimoji="1" lang="en-US" altLang="zh-CN" dirty="0">
                <a:latin typeface="+mn-ea"/>
              </a:rPr>
              <a:t>A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table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of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relational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database.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consists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of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attributes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records.</a:t>
            </a:r>
          </a:p>
          <a:p>
            <a:endParaRPr kumimoji="1" lang="en-US" altLang="zh-CN" dirty="0">
              <a:latin typeface="+mn-ea"/>
            </a:endParaRPr>
          </a:p>
          <a:p>
            <a:r>
              <a:rPr kumimoji="1" lang="zh-CN" altLang="en-US" dirty="0">
                <a:latin typeface="+mn-ea"/>
              </a:rPr>
              <a:t>● </a:t>
            </a:r>
            <a:r>
              <a:rPr kumimoji="1" lang="en-US" altLang="zh-CN" b="1" dirty="0">
                <a:latin typeface="+mn-ea"/>
              </a:rPr>
              <a:t>identifier</a:t>
            </a:r>
            <a:r>
              <a:rPr kumimoji="1" lang="zh-CN" altLang="en-US" i="1" dirty="0">
                <a:latin typeface="+mn-ea"/>
              </a:rPr>
              <a:t>    </a:t>
            </a:r>
            <a:r>
              <a:rPr kumimoji="1" lang="en-US" altLang="zh-CN" dirty="0">
                <a:latin typeface="+mn-ea"/>
              </a:rPr>
              <a:t>An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attribute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that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assigns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unique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number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to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each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record,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such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social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security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number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(SSN).</a:t>
            </a:r>
          </a:p>
          <a:p>
            <a:endParaRPr kumimoji="1" lang="en-US" altLang="zh-CN" dirty="0">
              <a:latin typeface="+mn-ea"/>
            </a:endParaRPr>
          </a:p>
          <a:p>
            <a:r>
              <a:rPr kumimoji="1" lang="zh-CN" altLang="en-US" dirty="0">
                <a:latin typeface="+mn-ea"/>
              </a:rPr>
              <a:t>● </a:t>
            </a:r>
            <a:r>
              <a:rPr kumimoji="1" lang="en-US" altLang="zh-CN" b="1" dirty="0">
                <a:latin typeface="+mn-ea"/>
              </a:rPr>
              <a:t>quasi-identifier</a:t>
            </a:r>
            <a:r>
              <a:rPr kumimoji="1" lang="zh-CN" altLang="en-US" i="1" dirty="0">
                <a:latin typeface="+mn-ea"/>
              </a:rPr>
              <a:t> </a:t>
            </a:r>
            <a:r>
              <a:rPr kumimoji="1" lang="en-US" altLang="zh-CN" i="1" dirty="0">
                <a:latin typeface="+mn-ea"/>
              </a:rPr>
              <a:t>(QID)</a:t>
            </a:r>
            <a:r>
              <a:rPr kumimoji="1" lang="zh-CN" altLang="en-US" i="1" dirty="0">
                <a:latin typeface="+mn-ea"/>
              </a:rPr>
              <a:t>    </a:t>
            </a:r>
            <a:r>
              <a:rPr kumimoji="1" lang="en-US" altLang="zh-CN" dirty="0">
                <a:latin typeface="+mn-ea"/>
              </a:rPr>
              <a:t>QID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not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unique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identifier,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however,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combination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of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QIDs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occasionally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sufficient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to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identify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record,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such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occupation,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age,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ZIP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code.</a:t>
            </a:r>
          </a:p>
          <a:p>
            <a:endParaRPr kumimoji="1" lang="en-US" altLang="zh-CN" dirty="0">
              <a:latin typeface="+mn-ea"/>
            </a:endParaRPr>
          </a:p>
          <a:p>
            <a:r>
              <a:rPr kumimoji="1" lang="zh-CN" altLang="en-US" dirty="0">
                <a:latin typeface="+mn-ea"/>
              </a:rPr>
              <a:t>● </a:t>
            </a:r>
            <a:r>
              <a:rPr kumimoji="1" lang="en-US" altLang="zh-CN" b="1" dirty="0">
                <a:latin typeface="+mn-ea"/>
              </a:rPr>
              <a:t>sensitive</a:t>
            </a:r>
            <a:r>
              <a:rPr kumimoji="1" lang="zh-CN" altLang="en-US" b="1" dirty="0">
                <a:latin typeface="+mn-ea"/>
              </a:rPr>
              <a:t> </a:t>
            </a:r>
            <a:r>
              <a:rPr kumimoji="1" lang="en-US" altLang="zh-CN" b="1" dirty="0">
                <a:latin typeface="+mn-ea"/>
              </a:rPr>
              <a:t>attribute</a:t>
            </a:r>
            <a:r>
              <a:rPr kumimoji="1" lang="zh-CN" altLang="en-US" i="1" dirty="0">
                <a:latin typeface="+mn-ea"/>
              </a:rPr>
              <a:t>    </a:t>
            </a:r>
            <a:r>
              <a:rPr kumimoji="1" lang="en-US" altLang="zh-CN" dirty="0">
                <a:latin typeface="+mn-ea"/>
              </a:rPr>
              <a:t>All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other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attributes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except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for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identifiers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QIDs,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such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as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grade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point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average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(GPA),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salary,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disease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status,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so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on.</a:t>
            </a:r>
          </a:p>
          <a:p>
            <a:endParaRPr kumimoji="1" lang="en-US" altLang="zh-CN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98344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文本框 47"/>
          <p:cNvSpPr txBox="1"/>
          <p:nvPr/>
        </p:nvSpPr>
        <p:spPr>
          <a:xfrm>
            <a:off x="762689" y="2695438"/>
            <a:ext cx="9996355" cy="65165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Related</a:t>
            </a:r>
            <a:r>
              <a:rPr lang="zh-CN" altLang="en-US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Work</a:t>
            </a:r>
            <a:endParaRPr lang="en-US" altLang="zh-CN" sz="2800" dirty="0">
              <a:ln w="0"/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3216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85637" y="260583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/>
        </p:nvSpPr>
        <p:spPr>
          <a:xfrm>
            <a:off x="473607" y="401616"/>
            <a:ext cx="4123044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Privacy</a:t>
            </a:r>
            <a:r>
              <a: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Preserving</a:t>
            </a:r>
            <a:r>
              <a: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Method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896F52A-99BB-0140-905F-21948AEDB630}"/>
                  </a:ext>
                </a:extLst>
              </p:cNvPr>
              <p:cNvSpPr txBox="1"/>
              <p:nvPr/>
            </p:nvSpPr>
            <p:spPr>
              <a:xfrm>
                <a:off x="473607" y="1243787"/>
                <a:ext cx="10767205" cy="9694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𝑎𝑛𝑜𝑛𝑦𝑚𝑖𝑡𝑦</m:t>
                    </m:r>
                  </m:oMath>
                </a14:m>
                <a:r>
                  <a:rPr kumimoji="1" lang="zh-CN" altLang="en-US" dirty="0">
                    <a:latin typeface="+mn-ea"/>
                  </a:rPr>
                  <a:t>    </a:t>
                </a:r>
                <a:r>
                  <a:rPr kumimoji="1" lang="en-US" altLang="zh-CN" dirty="0">
                    <a:latin typeface="+mn-ea"/>
                  </a:rPr>
                  <a:t>This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model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introduced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concept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of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equivalence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class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of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records,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where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one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record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similar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to</a:t>
                </a:r>
                <a:r>
                  <a:rPr kumimoji="1" lang="zh-CN" altLang="en-US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𝑘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other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records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in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same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equivalence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class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with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respect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to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their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QIDs.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896F52A-99BB-0140-905F-21948AEDB6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607" y="1243787"/>
                <a:ext cx="10767205" cy="969496"/>
              </a:xfrm>
              <a:prstGeom prst="rect">
                <a:avLst/>
              </a:prstGeom>
              <a:blipFill>
                <a:blip r:embed="rId3"/>
                <a:stretch>
                  <a:fillRect l="-471" t="-2597" b="-103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>
            <a:extLst>
              <a:ext uri="{FF2B5EF4-FFF2-40B4-BE49-F238E27FC236}">
                <a16:creationId xmlns:a16="http://schemas.microsoft.com/office/drawing/2014/main" id="{69F07A9F-B000-064A-8A8D-D5396D60A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857" y="3166461"/>
            <a:ext cx="3924300" cy="20701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824DEEA-F01D-5B41-B8C1-6B14A6D3B7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6402" y="3191861"/>
            <a:ext cx="3975100" cy="20193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5ACD146-A2D0-FA43-8803-070292AA3898}"/>
              </a:ext>
            </a:extLst>
          </p:cNvPr>
          <p:cNvSpPr txBox="1"/>
          <p:nvPr/>
        </p:nvSpPr>
        <p:spPr>
          <a:xfrm>
            <a:off x="1357031" y="5565394"/>
            <a:ext cx="230890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+mn-ea"/>
              </a:rPr>
              <a:t>(a)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Original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Table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E7DD899-011B-1442-97F9-B1A01A8DF9C2}"/>
              </a:ext>
            </a:extLst>
          </p:cNvPr>
          <p:cNvSpPr txBox="1"/>
          <p:nvPr/>
        </p:nvSpPr>
        <p:spPr>
          <a:xfrm>
            <a:off x="5187174" y="5565395"/>
            <a:ext cx="6334791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+mn-ea"/>
              </a:rPr>
              <a:t>(b)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Table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anonymized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by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3-anonymity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and</a:t>
            </a:r>
            <a:r>
              <a:rPr kumimoji="1" lang="zh-CN" altLang="en-US" dirty="0">
                <a:latin typeface="+mn-ea"/>
              </a:rPr>
              <a:t> </a:t>
            </a:r>
            <a:r>
              <a:rPr kumimoji="1" lang="en-US" altLang="zh-CN" dirty="0">
                <a:latin typeface="+mn-ea"/>
              </a:rPr>
              <a:t>3-diversity</a:t>
            </a:r>
          </a:p>
        </p:txBody>
      </p:sp>
      <p:sp>
        <p:nvSpPr>
          <p:cNvPr id="13" name="左大括号 12">
            <a:extLst>
              <a:ext uri="{FF2B5EF4-FFF2-40B4-BE49-F238E27FC236}">
                <a16:creationId xmlns:a16="http://schemas.microsoft.com/office/drawing/2014/main" id="{1D78E52A-BAB7-F34F-8E09-5DD9F2D0A966}"/>
              </a:ext>
            </a:extLst>
          </p:cNvPr>
          <p:cNvSpPr/>
          <p:nvPr/>
        </p:nvSpPr>
        <p:spPr>
          <a:xfrm rot="5400000">
            <a:off x="6400328" y="2340592"/>
            <a:ext cx="292604" cy="1206061"/>
          </a:xfrm>
          <a:prstGeom prst="leftBrac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" name="左大括号 19">
            <a:extLst>
              <a:ext uri="{FF2B5EF4-FFF2-40B4-BE49-F238E27FC236}">
                <a16:creationId xmlns:a16="http://schemas.microsoft.com/office/drawing/2014/main" id="{A779BD91-76F4-694D-B8B8-591FBAB82108}"/>
              </a:ext>
            </a:extLst>
          </p:cNvPr>
          <p:cNvSpPr/>
          <p:nvPr/>
        </p:nvSpPr>
        <p:spPr>
          <a:xfrm rot="5400000">
            <a:off x="8114829" y="1969307"/>
            <a:ext cx="292604" cy="1939159"/>
          </a:xfrm>
          <a:prstGeom prst="leftBrac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E4AF84D-68D6-F545-8385-9829C06687FF}"/>
              </a:ext>
            </a:extLst>
          </p:cNvPr>
          <p:cNvSpPr txBox="1"/>
          <p:nvPr/>
        </p:nvSpPr>
        <p:spPr>
          <a:xfrm>
            <a:off x="6188343" y="2341180"/>
            <a:ext cx="76425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accent2"/>
                </a:solidFill>
                <a:latin typeface="+mn-ea"/>
              </a:rPr>
              <a:t>QIDs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61D7778-F65A-D347-AE89-A86044788007}"/>
              </a:ext>
            </a:extLst>
          </p:cNvPr>
          <p:cNvSpPr txBox="1"/>
          <p:nvPr/>
        </p:nvSpPr>
        <p:spPr>
          <a:xfrm>
            <a:off x="7291551" y="2341179"/>
            <a:ext cx="260506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accent2"/>
                </a:solidFill>
                <a:latin typeface="+mn-ea"/>
              </a:rPr>
              <a:t>Sensitive</a:t>
            </a:r>
            <a:r>
              <a:rPr kumimoji="1" lang="zh-CN" altLang="en-US" dirty="0">
                <a:solidFill>
                  <a:schemeClr val="accent2"/>
                </a:solidFill>
                <a:latin typeface="+mn-ea"/>
              </a:rPr>
              <a:t> </a:t>
            </a:r>
            <a:r>
              <a:rPr kumimoji="1" lang="en-US" altLang="zh-CN" dirty="0">
                <a:solidFill>
                  <a:schemeClr val="accent2"/>
                </a:solidFill>
                <a:latin typeface="+mn-ea"/>
              </a:rPr>
              <a:t>Attributes</a:t>
            </a:r>
          </a:p>
        </p:txBody>
      </p:sp>
    </p:spTree>
    <p:extLst>
      <p:ext uri="{BB962C8B-B14F-4D97-AF65-F5344CB8AC3E}">
        <p14:creationId xmlns:p14="http://schemas.microsoft.com/office/powerpoint/2010/main" val="153187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/>
        </p:nvSpPr>
        <p:spPr>
          <a:xfrm>
            <a:off x="760684" y="617544"/>
            <a:ext cx="4848499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Generative</a:t>
            </a:r>
            <a:r>
              <a: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Adversarial</a:t>
            </a:r>
            <a:r>
              <a: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Network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4C882AD-0FAD-DD41-BD72-F1DC696638E7}"/>
                  </a:ext>
                </a:extLst>
              </p:cNvPr>
              <p:cNvSpPr txBox="1"/>
              <p:nvPr/>
            </p:nvSpPr>
            <p:spPr>
              <a:xfrm>
                <a:off x="760684" y="1590598"/>
                <a:ext cx="10767205" cy="17712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>
                    <a:latin typeface="+mn-ea"/>
                  </a:rPr>
                  <a:t>Generative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adversarial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networks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(GANs)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are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recently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developed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generative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model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to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produce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synthetic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images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or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texts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after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being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trained.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learning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process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is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based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on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one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generator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(G)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and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one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discriminator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(D)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playing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the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zero-sum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minmax</a:t>
                </a:r>
                <a:r>
                  <a:rPr kumimoji="1" lang="zh-CN" altLang="en-US" dirty="0">
                    <a:latin typeface="+mn-ea"/>
                  </a:rPr>
                  <a:t> </a:t>
                </a:r>
                <a:r>
                  <a:rPr kumimoji="1" lang="en-US" altLang="zh-CN" dirty="0">
                    <a:latin typeface="+mn-ea"/>
                  </a:rPr>
                  <a:t>game:</a:t>
                </a:r>
              </a:p>
              <a:p>
                <a:endParaRPr kumimoji="1" lang="en-US" altLang="zh-CN" dirty="0">
                  <a:latin typeface="+mn-ea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1" lang="en-US" altLang="zh-CN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func>
                            <m:func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kumimoji="1" lang="en-US" altLang="zh-CN" b="0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lim>
                              </m:limLow>
                            </m:fName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</m:d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sSub>
                                <m:sSub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kumimoji="1"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𝑙𝑜𝑔𝐷</m:t>
                                      </m:r>
                                      <m:d>
                                        <m:dPr>
                                          <m:ctrlPr>
                                            <a:rPr kumimoji="1"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kumimoji="1"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b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~</m:t>
                                  </m:r>
                                  <m:sSub>
                                    <m:sSubPr>
                                      <m:ctrlPr>
                                        <a:rPr kumimoji="1"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kumimoji="1"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𝑑𝑎𝑡𝑎</m:t>
                                      </m:r>
                                    </m:sub>
                                  </m:sSub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b>
                              </m:s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sSub>
                                <m:sSub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kumimoji="1"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unc>
                                        <m:funcPr>
                                          <m:ctrlPr>
                                            <a:rPr kumimoji="1"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kumimoji="1" lang="en-US" altLang="zh-CN" b="0" i="0" smtClean="0">
                                              <a:latin typeface="Cambria Math" panose="02040503050406030204" pitchFamily="18" charset="0"/>
                                            </a:rPr>
                                            <m:t>log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kumimoji="1"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kumimoji="1"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1−</m:t>
                                              </m:r>
                                              <m:r>
                                                <a:rPr kumimoji="1"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𝐷</m:t>
                                              </m:r>
                                              <m:d>
                                                <m:dPr>
                                                  <m:ctrlPr>
                                                    <a:rPr kumimoji="1" lang="en-US" altLang="zh-CN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r>
                                                    <a:rPr kumimoji="1" lang="en-US" altLang="zh-CN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𝐺</m:t>
                                                  </m:r>
                                                  <m:d>
                                                    <m:dPr>
                                                      <m:ctrlPr>
                                                        <a:rPr kumimoji="1" lang="en-US" altLang="zh-CN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dPr>
                                                    <m:e>
                                                      <m:r>
                                                        <a:rPr kumimoji="1" lang="en-US" altLang="zh-CN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𝑧</m:t>
                                                      </m:r>
                                                    </m:e>
                                                  </m:d>
                                                </m:e>
                                              </m:d>
                                            </m:e>
                                          </m:d>
                                        </m:e>
                                      </m:func>
                                    </m:e>
                                  </m:d>
                                </m:e>
                                <m:sub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~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sub>
                              </m:sSub>
                            </m:e>
                          </m:func>
                        </m:e>
                      </m:func>
                    </m:oMath>
                  </m:oMathPara>
                </a14:m>
                <a:endParaRPr kumimoji="1" lang="en-US" altLang="zh-CN" dirty="0">
                  <a:latin typeface="+mn-ea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4C882AD-0FAD-DD41-BD72-F1DC696638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684" y="1590598"/>
                <a:ext cx="10767205" cy="1771254"/>
              </a:xfrm>
              <a:prstGeom prst="rect">
                <a:avLst/>
              </a:prstGeom>
              <a:blipFill>
                <a:blip r:embed="rId3"/>
                <a:stretch>
                  <a:fillRect l="-590" t="-1418" b="-7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>
            <a:extLst>
              <a:ext uri="{FF2B5EF4-FFF2-40B4-BE49-F238E27FC236}">
                <a16:creationId xmlns:a16="http://schemas.microsoft.com/office/drawing/2014/main" id="{C38ECC29-F0C1-1A42-92FB-87C50E367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50" y="3422869"/>
            <a:ext cx="66675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768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文本框 47"/>
          <p:cNvSpPr txBox="1"/>
          <p:nvPr/>
        </p:nvSpPr>
        <p:spPr>
          <a:xfrm>
            <a:off x="762689" y="2695438"/>
            <a:ext cx="9996355" cy="65165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Proposed</a:t>
            </a:r>
            <a:r>
              <a:rPr lang="zh-CN" altLang="en-US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Method</a:t>
            </a:r>
            <a:endParaRPr lang="en-US" altLang="zh-CN" sz="2800" dirty="0">
              <a:ln w="0"/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01284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/>
        </p:nvSpPr>
        <p:spPr>
          <a:xfrm>
            <a:off x="776452" y="401616"/>
            <a:ext cx="3098532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Overall</a:t>
            </a:r>
            <a:r>
              <a: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Architecture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52A8434-B7A9-ED41-88BF-28634429C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305" y="1462843"/>
            <a:ext cx="110998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686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277754" y="479639"/>
            <a:ext cx="1709330" cy="958151"/>
            <a:chOff x="10264691" y="436206"/>
            <a:chExt cx="1709330" cy="958151"/>
          </a:xfrm>
        </p:grpSpPr>
        <p:sp>
          <p:nvSpPr>
            <p:cNvPr id="17" name="文本框 16"/>
            <p:cNvSpPr txBox="1"/>
            <p:nvPr/>
          </p:nvSpPr>
          <p:spPr>
            <a:xfrm>
              <a:off x="10264691" y="819844"/>
              <a:ext cx="1709330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Peking </a:t>
              </a: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1669" y="436206"/>
              <a:ext cx="595373" cy="599566"/>
            </a:xfrm>
            <a:prstGeom prst="rect">
              <a:avLst/>
            </a:prstGeom>
          </p:spPr>
        </p:pic>
      </p:grpSp>
      <p:sp>
        <p:nvSpPr>
          <p:cNvPr id="12" name="文本框 11"/>
          <p:cNvSpPr txBox="1"/>
          <p:nvPr/>
        </p:nvSpPr>
        <p:spPr>
          <a:xfrm>
            <a:off x="1257299" y="826504"/>
            <a:ext cx="2150581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  <a:latin typeface="微软雅黑" panose="020B0503020204020204" pitchFamily="34" charset="-122"/>
              </a:rPr>
              <a:t>Discriminator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AD335B9D-15DF-A943-8E84-ECC7E5CC8478}"/>
                  </a:ext>
                </a:extLst>
              </p:cNvPr>
              <p:cNvSpPr txBox="1"/>
              <p:nvPr/>
            </p:nvSpPr>
            <p:spPr>
              <a:xfrm>
                <a:off x="1257299" y="1555668"/>
                <a:ext cx="932136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input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to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first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layer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kumimoji="1" lang="zh-CN" altLang="en-U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kumimoji="1" lang="zh-CN" altLang="en-U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matrix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that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represents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one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real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synthetic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record.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discriminator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is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trained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to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predict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1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for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real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records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or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0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for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synthetic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records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after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the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last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sigmoid</a:t>
                </a:r>
                <a:r>
                  <a:rPr kumimoji="1" lang="zh-CN" altLang="en-US" sz="1800" dirty="0">
                    <a:latin typeface="+mn-ea"/>
                  </a:rPr>
                  <a:t> </a:t>
                </a:r>
                <a:r>
                  <a:rPr kumimoji="1" lang="en-US" altLang="zh-CN" sz="1800" dirty="0">
                    <a:latin typeface="+mn-ea"/>
                  </a:rPr>
                  <a:t>layer.</a:t>
                </a:r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AD335B9D-15DF-A943-8E84-ECC7E5CC84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7299" y="1555668"/>
                <a:ext cx="9321363" cy="923330"/>
              </a:xfrm>
              <a:prstGeom prst="rect">
                <a:avLst/>
              </a:prstGeom>
              <a:blipFill>
                <a:blip r:embed="rId3"/>
                <a:stretch>
                  <a:fillRect l="-408" t="-1351" b="-94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图片 8">
            <a:extLst>
              <a:ext uri="{FF2B5EF4-FFF2-40B4-BE49-F238E27FC236}">
                <a16:creationId xmlns:a16="http://schemas.microsoft.com/office/drawing/2014/main" id="{84DF0969-C6C7-8444-ABA2-386D27CACF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299" y="3013559"/>
            <a:ext cx="6497739" cy="2963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27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6904</TotalTime>
  <Words>1102</Words>
  <Application>Microsoft Macintosh PowerPoint</Application>
  <PresentationFormat>宽屏</PresentationFormat>
  <Paragraphs>151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宋体</vt:lpstr>
      <vt:lpstr>微软雅黑</vt:lpstr>
      <vt:lpstr>Segoe UI Semilight</vt:lpstr>
      <vt:lpstr>Arial</vt:lpstr>
      <vt:lpstr>Calibri</vt:lpstr>
      <vt:lpstr>Cambria Math</vt:lpstr>
      <vt:lpstr>Century Gothic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第一PPT模板网-WWW.1PPT.COM</dc:subject>
  <dc:creator>第一PPT模板网-WWW.1PPT.COM</dc:creator>
  <dc:description>第一PPT模板网-WWW.1PPT.COM</dc:description>
  <cp:lastModifiedBy>薛 焕然</cp:lastModifiedBy>
  <cp:revision>595</cp:revision>
  <dcterms:created xsi:type="dcterms:W3CDTF">2015-04-07T16:28:23Z</dcterms:created>
  <dcterms:modified xsi:type="dcterms:W3CDTF">2018-11-19T04:36:45Z</dcterms:modified>
  <cp:category>第一PPT模板网-WWW.1PPT.COM</cp:category>
</cp:coreProperties>
</file>